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0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3BEC9-2246-4A6E-9469-440E1C102FED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111C8F-1AB8-4AB8-8679-8A5CF8EE4B8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966B4A-9DF7-4DCD-999D-14BCB06FB8FC}" type="slidenum">
              <a:rPr lang="en-US" smtClean="0">
                <a:cs typeface="Angsana New" charset="-34"/>
              </a:rPr>
              <a:pPr/>
              <a:t>1</a:t>
            </a:fld>
            <a:endParaRPr lang="th-TH" smtClean="0">
              <a:cs typeface="Angsana New" charset="-34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111C8F-1AB8-4AB8-8679-8A5CF8EE4B8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F21F8F-6F09-4500-B399-302823D1975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707A3-D961-4537-A0A1-F466B2449E15}" type="datetimeFigureOut">
              <a:rPr lang="en-US" smtClean="0"/>
              <a:pPr/>
              <a:t>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265C3-3F86-486B-9210-F6F8E2D55D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1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CD6F508-249A-4CEF-B8C9-38AF3A78C01D}" type="slidenum">
              <a:rPr lang="en-US" smtClean="0">
                <a:cs typeface="Angsana New" charset="-34"/>
              </a:rPr>
              <a:pPr/>
              <a:t>1</a:t>
            </a:fld>
            <a:endParaRPr lang="th-TH" smtClean="0">
              <a:cs typeface="Angsana New" charset="-34"/>
            </a:endParaRPr>
          </a:p>
        </p:txBody>
      </p:sp>
      <p:sp>
        <p:nvSpPr>
          <p:cNvPr id="17410" name="Rectangle 11"/>
          <p:cNvSpPr txBox="1">
            <a:spLocks noGrp="1" noChangeArrowheads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B3CC097-F535-4D14-8EAB-708BA13B132A}" type="slidenum">
              <a:rPr lang="en-US" sz="1000"/>
              <a:pPr algn="r"/>
              <a:t>1</a:t>
            </a:fld>
            <a:endParaRPr lang="th-TH" sz="1000"/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477875"/>
          </a:xfrm>
          <a:prstGeom prst="rect">
            <a:avLst/>
          </a:prstGeom>
          <a:gradFill flip="none" rotWithShape="1">
            <a:gsLst>
              <a:gs pos="0">
                <a:srgbClr val="3333CC">
                  <a:shade val="30000"/>
                  <a:satMod val="115000"/>
                </a:srgbClr>
              </a:gs>
              <a:gs pos="50000">
                <a:srgbClr val="3333CC">
                  <a:shade val="67500"/>
                  <a:satMod val="115000"/>
                </a:srgbClr>
              </a:gs>
              <a:gs pos="100000">
                <a:srgbClr val="3333C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en-US" sz="4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sz="44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algn="ctr"/>
            <a:r>
              <a:rPr lang="th-T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ความสำคัญของการบริหารจัดการด้านการเงิน</a:t>
            </a:r>
            <a:br>
              <a:rPr lang="th-T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</a:br>
            <a:r>
              <a:rPr lang="th-TH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โครงการเอดส์ รอบ </a:t>
            </a:r>
            <a:r>
              <a:rPr lang="en-US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SSF</a:t>
            </a:r>
            <a:endParaRPr lang="en-US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wallia New" pitchFamily="34" charset="-34"/>
              <a:cs typeface="Browallia New" pitchFamily="34" charset="-34"/>
            </a:endParaRPr>
          </a:p>
          <a:p>
            <a:pPr algn="ctr"/>
            <a:endParaRPr lang="en-US" sz="4400" b="1" dirty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500438"/>
            <a:ext cx="5112568" cy="1547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071670" y="5429264"/>
            <a:ext cx="530145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สำนักงานบริหารโครงการกองทุนโลก</a:t>
            </a:r>
            <a:endParaRPr lang="en-US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 algn="ctr"/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14-15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มกราคม </a:t>
            </a:r>
            <a:r>
              <a:rPr lang="en-US" sz="3600" b="1" dirty="0" smtClean="0">
                <a:latin typeface="Browallia New" pitchFamily="34" charset="-34"/>
                <a:cs typeface="Browallia New" pitchFamily="34" charset="-34"/>
              </a:rPr>
              <a:t>2556</a:t>
            </a:r>
            <a:endParaRPr lang="en-US" sz="36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14290"/>
            <a:ext cx="8143900" cy="1042972"/>
          </a:xfrm>
        </p:spPr>
        <p:txBody>
          <a:bodyPr>
            <a:normAutofit fontScale="90000"/>
          </a:bodyPr>
          <a:lstStyle/>
          <a:p>
            <a:pPr algn="ctr"/>
            <a:r>
              <a:rPr lang="th-TH" sz="40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วัตถุประสงค์การประชุมการบริหารจัดการด้านการเงิน</a:t>
            </a:r>
            <a:endParaRPr lang="th-TH" sz="4000" b="1" dirty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0034" y="1214422"/>
            <a:ext cx="8643966" cy="5311568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วัตถุประสงค์</a:t>
            </a:r>
          </a:p>
          <a:p>
            <a:pPr>
              <a:buNone/>
            </a:pP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1.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เพื่อพัฒนาศักยภาพของรูปแบบการจัดทำรายงานทางด้านการเงิน</a:t>
            </a:r>
            <a:endParaRPr lang="en-US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en-US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ให้มีการเชื่อมโยงและต่อเนื่องของข้อมูลแบบสะสมทั้งรายไตรมาส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</a:t>
            </a:r>
          </a:p>
          <a:p>
            <a:pPr>
              <a:buNone/>
            </a:pPr>
            <a:r>
              <a:rPr lang="en-US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และสะสมรายปี และสะสมมากกว่า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1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ปี</a:t>
            </a:r>
          </a:p>
          <a:p>
            <a:pPr>
              <a:buNone/>
            </a:pP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2.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เพื่อเอื้อประโยชน์ต่อการนำข้อมูลของรายงานทางการเงินรายไตรมาส </a:t>
            </a:r>
            <a:endParaRPr lang="en-US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en-US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มาใช้เป็นข้อมูลต่อการรายงานการเงินประจำปี (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EFR)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ทั้งระดับผู้รับทุนหลักและผู้รับทุนรอง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และต่อรายงานการเงินราย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6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เดือน ที่ทางผู้รับทุนหลัก</a:t>
            </a:r>
            <a:endParaRPr lang="en-US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en-US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จัดทำส่งให้กองทุนโลก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(Progress Update and Financial Report) PUDR</a:t>
            </a:r>
          </a:p>
          <a:p>
            <a:pPr>
              <a:buNone/>
            </a:pP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3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เพื่อให้ผู้รับทุนรองนำเอา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Standard of Procedure (SOP)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ทางการเงินไปประยุกต์ในการจัดทำหรือนำไปถือปฏิบัติได้ในหน่วยงานของผู้รับทุนรอง</a:t>
            </a:r>
          </a:p>
          <a:p>
            <a:pPr>
              <a:buNone/>
            </a:pPr>
            <a:endParaRPr lang="th-TH" dirty="0" smtClean="0">
              <a:latin typeface="Angsana New" pitchFamily="18" charset="-34"/>
              <a:cs typeface="Angsana New" pitchFamily="18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85720" y="1000108"/>
            <a:ext cx="771530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0034" y="1214422"/>
            <a:ext cx="7825432" cy="5311568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4.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เพื่อร่วมกันปรับปรุงและพัฒนาให้เกิดผลการดำเนินงานทั้ง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4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ด้าน</a:t>
            </a:r>
            <a:endParaRPr lang="en-US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en-US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ด้านแผนงานการดำเนินงาน ด้านการเงิน การจัดซื้อจัดจ้าง ด้านการติดตามและประเมินผล ให้มีประสิทธิภาพและคุณภาพมากขึ้น เพื่อให้ได้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Grant Rating 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ของ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AIDS SSF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ที่ดีขึ้น ได้เงินทุนมากขึ้น ผู้รับทุนรองก็จะได้เงินทุนมากขึ้นด้วย</a:t>
            </a:r>
          </a:p>
          <a:p>
            <a:pPr>
              <a:buNone/>
            </a:pP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5.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เพื่อให้ผู้รับทุนรองนำเสนอประเด็นที่มีความไม่ชัดเจน ของการจัดทำรายงาน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ปรึกษาหารือในประเด็นที่ผู้รับทุนรองสงสัย และมีการลงมือปฏิบัติจากข้อมูลจริงให้มองเห็นปัญหา เพื่อให้ผู้รับทุนหลักช่วยแก้ไขและสร้างความเข้าใจ</a:t>
            </a:r>
          </a:p>
          <a:p>
            <a:pPr>
              <a:buNone/>
            </a:pPr>
            <a:endParaRPr lang="th-TH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0" y="214290"/>
            <a:ext cx="8143900" cy="1042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วัตถุประสงค์การประชุมการบริหารจัดการด้านการเงิน</a:t>
            </a:r>
            <a:endParaRPr kumimoji="0" lang="th-TH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85720" y="1000108"/>
            <a:ext cx="771530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14290"/>
            <a:ext cx="7196157" cy="1042972"/>
          </a:xfrm>
        </p:spPr>
        <p:txBody>
          <a:bodyPr>
            <a:norm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Browallia New" pitchFamily="34" charset="-34"/>
                <a:cs typeface="Browallia New" pitchFamily="34" charset="-34"/>
              </a:rPr>
              <a:t>ความสำคัญของการบริหารจัดการด้านการเงิน</a:t>
            </a:r>
            <a:endParaRPr lang="th-TH" sz="3600" b="1" dirty="0">
              <a:solidFill>
                <a:srgbClr val="0070C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0034" y="1285860"/>
            <a:ext cx="7825432" cy="5311568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หน่วยงานระดับใดที่ต้องมีการบริหารจัดการด้านการเงิน</a:t>
            </a:r>
          </a:p>
          <a:p>
            <a:pPr>
              <a:buFont typeface="Arial" pitchFamily="34" charset="0"/>
              <a:buChar char="•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หน่วยงานผู้รับทุนหลัก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(Principle Recipient)</a:t>
            </a:r>
          </a:p>
          <a:p>
            <a:pPr>
              <a:buFont typeface="Arial" pitchFamily="34" charset="0"/>
              <a:buChar char="•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หน่วยงานผู้รับทุนรอง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(Sub- Recipient)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หน่วยงานผู้รับทุนย่อย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(Sub- sub Recipient)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 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หน่วยงานทุกระดับมีความสำคัญต่อการบริหารจัดการด้านการเงิน</a:t>
            </a:r>
            <a:endParaRPr lang="en-US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spcBef>
                <a:spcPts val="0"/>
              </a:spcBef>
              <a:buNone/>
            </a:pPr>
            <a:r>
              <a:rPr lang="en-US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ที่เป็นของหน่วยงานตัวเองและหน่วยงานที่อยู่ในความรับผิดชอบ เพื่อให้ได้ข้อมูลในการการจัดทำรายงานการเงินที่รายงานตรงตามวัตถุประสงค์การเบิกจ่ายของกองทุนโลก ตรงต่อเวลา รายงานค่าใช้จ่ายได้ตาม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13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หมวด รายงานค่าใช้จ่ายได้ตาม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SDA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ด้วยวัตถุประสงค์ที่เหมือนกัน ตามทีกำหนดไว้ในโครงการ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85720" y="1000108"/>
            <a:ext cx="771530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285720" y="1071546"/>
            <a:ext cx="8501090" cy="5311568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th-TH" sz="30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ขั้นตอนของการบริหารจัดการทางด้านการเงิน ณ ระดับหน่วยงาน</a:t>
            </a:r>
          </a:p>
          <a:p>
            <a:pPr>
              <a:spcBef>
                <a:spcPts val="0"/>
              </a:spcBef>
              <a:buNone/>
            </a:pPr>
            <a:r>
              <a:rPr lang="th-TH" sz="30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ของตนเอง</a:t>
            </a:r>
          </a:p>
          <a:p>
            <a:pPr>
              <a:spcBef>
                <a:spcPts val="0"/>
              </a:spcBef>
              <a:buNone/>
            </a:pPr>
            <a:endParaRPr lang="th-TH" sz="2000" b="1" dirty="0" smtClean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ขั้นตอนแรก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หน่วยงานจะต้องวิเคราะห์และประเมินหน่วยงานของตนเอง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ก่อน เพื่อหาจุดอ่อน จุดแข็ง ปัญหา และอุปสรรคที่มีอยู่ ความ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เสี่ยงที่อาจเกิดขึ้นภายหลัง</a:t>
            </a:r>
          </a:p>
          <a:p>
            <a:pPr>
              <a:buNone/>
            </a:pPr>
            <a:endParaRPr lang="th-TH" sz="20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ขั้นตอนที่สอง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บุคลากรของหน่วยงานทำการวิเคราะห์ ว่าสาเหตุของจุดอ่อน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เกิดจากอะไร ปัญหาใดที่เกิดแล้วไม่มีการดำเนินการป้องกัน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การเกิดซ่ำ หรือมีระเบียบการทำงาน แต่ไม่สามารถทำได้ พบ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อุปสรรคอะไร ถ้าไม่มีการป้องกันแก้ไข หน่วยงานจะมีความ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เสี่ยงอะไรบ้างที่ตามมา</a:t>
            </a:r>
          </a:p>
          <a:p>
            <a:pPr>
              <a:buNone/>
            </a:pPr>
            <a:endParaRPr lang="th-TH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Title 3"/>
          <p:cNvSpPr txBox="1">
            <a:spLocks/>
          </p:cNvSpPr>
          <p:nvPr/>
        </p:nvSpPr>
        <p:spPr>
          <a:xfrm>
            <a:off x="0" y="0"/>
            <a:ext cx="7196157" cy="1042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ความสำคัญของการบริหารจัดการด้านการเงิน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57158" y="857232"/>
            <a:ext cx="771530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28596" y="1214422"/>
            <a:ext cx="7825432" cy="5311568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th-TH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ขั้นตอนที่สาม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หน่วยงานจะต้องหาแนวปฏิบัติให้เป็นมาตรฐานการ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ทำงานที่ ถือปฏิบัติได้ตลอดเวลา และได้รับการทบทวน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ให้เป็นปัจจุบันเสมอ มีการทบทวนตามระยะเวลาที่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หน่วยงานกำหนด</a:t>
            </a:r>
          </a:p>
          <a:p>
            <a:pPr>
              <a:buNone/>
            </a:pPr>
            <a:endParaRPr lang="th-TH" sz="16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ขั้นตอนที่สี่ </a:t>
            </a:r>
            <a:r>
              <a:rPr lang="th-TH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หน่วยงานจัดทำแนวทางมาตรฐานการปฏิบัติงาน</a:t>
            </a:r>
          </a:p>
          <a:p>
            <a:pPr>
              <a:buNone/>
            </a:pPr>
            <a:r>
              <a:rPr lang="th-TH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ที่หาไว้ และจัดฝึกอบรมให้กับผู้ปฏิบัติงานที่เกี่ยวข้อง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ทุกท่าน</a:t>
            </a:r>
          </a:p>
          <a:p>
            <a:pPr>
              <a:buNone/>
            </a:pPr>
            <a:endParaRPr lang="th-TH" sz="20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b="1" dirty="0" smtClean="0">
                <a:solidFill>
                  <a:srgbClr val="7030A0"/>
                </a:solidFill>
                <a:latin typeface="Browallia New" pitchFamily="34" charset="-34"/>
                <a:cs typeface="Browallia New" pitchFamily="34" charset="-34"/>
              </a:rPr>
              <a:t>ขั้นตอนที่ห้า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	หน่วยงานติดตามวิธีการปฏิบัติงานได้ปฏิบัติตาม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ระเบียบที่ได้จัดทำไว้หรือไม่  </a:t>
            </a:r>
          </a:p>
          <a:p>
            <a:pPr>
              <a:buNone/>
            </a:pPr>
            <a:endParaRPr lang="th-TH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0" y="214290"/>
            <a:ext cx="7196157" cy="1042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ความสำคัญของการบริหารจัดการด้านการเงิน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57158" y="1000108"/>
            <a:ext cx="771530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500034" y="1000108"/>
            <a:ext cx="7825432" cy="5311568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None/>
            </a:pPr>
            <a:r>
              <a:rPr lang="th-TH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ความสำคัญของการบริหารจัดการด้านการเงิน โครงการเอดส์เอดส์ </a:t>
            </a:r>
            <a:r>
              <a:rPr lang="en-US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SSF</a:t>
            </a:r>
            <a:endParaRPr lang="th-TH" b="1" dirty="0" smtClean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 เพื่อป้องการความเสี่ยงที่อาจเกิดขึ้นได้ภายหลัง ยกตัวอย่างเช่น ไม่มีระเบียบการจัดทำบัญชีตามเกณฑ์เงินสด ที่เป็นลายลักษณ์ ทำให้เกิดความเข้าใจที่แตกต่างกัน ปฏิบัติต่างกัน บันทึกบัญชีต่างกัน 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cut off date </a:t>
            </a:r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ของรายการบัญชีแตกต่างกัน ส่งผลให้การจัดส่งรายงานการเงินที่ผิด เสียเวลาแก้ไข    และถูกปรับลดเกรด จากประเด็น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Major issue</a:t>
            </a:r>
            <a:endParaRPr lang="th-TH" b="1" dirty="0" smtClean="0">
              <a:latin typeface="Browallia New" pitchFamily="34" charset="-34"/>
              <a:cs typeface="Browallia New" pitchFamily="34" charset="-34"/>
            </a:endParaRPr>
          </a:p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เพื่อสร้างความมั่นใจว่าเป็นหน่วยงานที่มีมาตรฐานการปฏิบัติงาน เชื่อมั่นได้เมื่อได้รับการตรวจสอบโดยผู้ตรวจสอบภายนอก หรือผู้ตรวจสอบของกองทุนโลก </a:t>
            </a:r>
            <a:r>
              <a:rPr lang="en-US" b="1" dirty="0" smtClean="0">
                <a:latin typeface="Browallia New" pitchFamily="34" charset="-34"/>
                <a:cs typeface="Browallia New" pitchFamily="34" charset="-34"/>
              </a:rPr>
              <a:t>Office Inspector General (OIG) </a:t>
            </a:r>
          </a:p>
          <a:p>
            <a:r>
              <a:rPr lang="th-TH" b="1" dirty="0" smtClean="0">
                <a:latin typeface="Browallia New" pitchFamily="34" charset="-34"/>
                <a:cs typeface="Browallia New" pitchFamily="34" charset="-34"/>
              </a:rPr>
              <a:t>ลดปัญหาและลดขั้นตอนการทำงานย้อนหลัง  ยกตัวอย่าง เมื่อถูกตรวจสอบบัญชี ไม่มีระเบียบปฏิบัติ ณ จุดทำงาน ต้องรีบจัดทำให้ด้วยเวลาจำกัด และไม่รองรับไม่สอดคล้องต่อการปฏิบัติที่เกิดขึ้นในอดีต</a:t>
            </a:r>
          </a:p>
          <a:p>
            <a:endParaRPr lang="th-TH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0" y="0"/>
            <a:ext cx="7196157" cy="1042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rowallia New" pitchFamily="34" charset="-34"/>
                <a:ea typeface="+mj-ea"/>
                <a:cs typeface="Browallia New" pitchFamily="34" charset="-34"/>
              </a:rPr>
              <a:t>ความสำคัญของการบริหารจัดการด้านการเงิน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rowallia New" pitchFamily="34" charset="-34"/>
              <a:ea typeface="+mj-ea"/>
              <a:cs typeface="Browallia New" pitchFamily="34" charset="-34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57158" y="785794"/>
            <a:ext cx="7715304" cy="1588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00034" y="4714884"/>
            <a:ext cx="391325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Edwardian Script ITC" pitchFamily="66" charset="0"/>
              </a:rPr>
              <a:t>Thank you</a:t>
            </a:r>
            <a:endParaRPr lang="en-US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Edwardian Script ITC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276</Words>
  <Application>Microsoft Office PowerPoint</Application>
  <PresentationFormat>On-screen Show (4:3)</PresentationFormat>
  <Paragraphs>50</Paragraphs>
  <Slides>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วัตถุประสงค์การประชุมการบริหารจัดการด้านการเงิน</vt:lpstr>
      <vt:lpstr>Slide 3</vt:lpstr>
      <vt:lpstr>ความสำคัญของการบริหารจัดการด้านการเงิน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PIMJAI</dc:creator>
  <cp:lastModifiedBy>PIMJAI</cp:lastModifiedBy>
  <cp:revision>18</cp:revision>
  <dcterms:created xsi:type="dcterms:W3CDTF">2012-02-12T14:17:05Z</dcterms:created>
  <dcterms:modified xsi:type="dcterms:W3CDTF">2013-01-13T03:10:04Z</dcterms:modified>
</cp:coreProperties>
</file>